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60" r:id="rId5"/>
    <p:sldId id="261" r:id="rId6"/>
    <p:sldId id="263" r:id="rId7"/>
    <p:sldId id="272" r:id="rId8"/>
    <p:sldId id="264" r:id="rId9"/>
    <p:sldId id="277" r:id="rId10"/>
    <p:sldId id="278" r:id="rId11"/>
    <p:sldId id="279" r:id="rId12"/>
    <p:sldId id="265" r:id="rId13"/>
    <p:sldId id="266"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909BEC-3EC1-4B6C-8919-20746E315480}" type="datetimeFigureOut">
              <a:rPr lang="en-US" smtClean="0"/>
              <a:t>1/22/2014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71E58C-E4BB-4860-9968-E1664FEC4D6A}" type="slidenum">
              <a:rPr lang="en-US" smtClean="0"/>
              <a:t>‹#›</a:t>
            </a:fld>
            <a:endParaRPr lang="en-US"/>
          </a:p>
        </p:txBody>
      </p:sp>
    </p:spTree>
    <p:extLst>
      <p:ext uri="{BB962C8B-B14F-4D97-AF65-F5344CB8AC3E}">
        <p14:creationId xmlns:p14="http://schemas.microsoft.com/office/powerpoint/2010/main" val="1202028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71E58C-E4BB-4860-9968-E1664FEC4D6A}" type="slidenum">
              <a:rPr lang="en-US" smtClean="0"/>
              <a:t>12</a:t>
            </a:fld>
            <a:endParaRPr lang="en-US"/>
          </a:p>
        </p:txBody>
      </p:sp>
    </p:spTree>
    <p:extLst>
      <p:ext uri="{BB962C8B-B14F-4D97-AF65-F5344CB8AC3E}">
        <p14:creationId xmlns:p14="http://schemas.microsoft.com/office/powerpoint/2010/main" val="196063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71E58C-E4BB-4860-9968-E1664FEC4D6A}" type="slidenum">
              <a:rPr lang="en-US" smtClean="0"/>
              <a:t>13</a:t>
            </a:fld>
            <a:endParaRPr lang="en-US"/>
          </a:p>
        </p:txBody>
      </p:sp>
    </p:spTree>
    <p:extLst>
      <p:ext uri="{BB962C8B-B14F-4D97-AF65-F5344CB8AC3E}">
        <p14:creationId xmlns:p14="http://schemas.microsoft.com/office/powerpoint/2010/main" val="3889568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71E58C-E4BB-4860-9968-E1664FEC4D6A}" type="slidenum">
              <a:rPr lang="en-US" smtClean="0"/>
              <a:t>15</a:t>
            </a:fld>
            <a:endParaRPr lang="en-US"/>
          </a:p>
        </p:txBody>
      </p:sp>
    </p:spTree>
    <p:extLst>
      <p:ext uri="{BB962C8B-B14F-4D97-AF65-F5344CB8AC3E}">
        <p14:creationId xmlns:p14="http://schemas.microsoft.com/office/powerpoint/2010/main" val="886288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71E58C-E4BB-4860-9968-E1664FEC4D6A}" type="slidenum">
              <a:rPr lang="en-US" smtClean="0"/>
              <a:t>17</a:t>
            </a:fld>
            <a:endParaRPr lang="en-US"/>
          </a:p>
        </p:txBody>
      </p:sp>
    </p:spTree>
    <p:extLst>
      <p:ext uri="{BB962C8B-B14F-4D97-AF65-F5344CB8AC3E}">
        <p14:creationId xmlns:p14="http://schemas.microsoft.com/office/powerpoint/2010/main" val="1924703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7200" b="1" u="sng" dirty="0" smtClean="0">
                <a:latin typeface="Bookman Old Style" pitchFamily="18" charset="0"/>
              </a:rPr>
              <a:t>Good morning</a:t>
            </a:r>
            <a:endParaRPr lang="en-US" sz="7200" b="1" u="sng" dirty="0">
              <a:latin typeface="Bookman Old Style"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24000"/>
            <a:ext cx="8308808" cy="5105400"/>
          </a:xfrm>
        </p:spPr>
      </p:pic>
    </p:spTree>
    <p:extLst>
      <p:ext uri="{BB962C8B-B14F-4D97-AF65-F5344CB8AC3E}">
        <p14:creationId xmlns:p14="http://schemas.microsoft.com/office/powerpoint/2010/main" val="27054367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noAutofit/>
          </a:bodyPr>
          <a:lstStyle/>
          <a:p>
            <a:r>
              <a:rPr lang="en-US" sz="7200" b="1" u="sng" dirty="0" smtClean="0"/>
              <a:t>Introducing</a:t>
            </a:r>
            <a:endParaRPr lang="en-US" sz="7200" b="1" u="sng" dirty="0"/>
          </a:p>
        </p:txBody>
      </p:sp>
      <p:sp>
        <p:nvSpPr>
          <p:cNvPr id="15" name="Content Placeholder 14"/>
          <p:cNvSpPr>
            <a:spLocks noGrp="1"/>
          </p:cNvSpPr>
          <p:nvPr>
            <p:ph sz="half" idx="1"/>
          </p:nvPr>
        </p:nvSpPr>
        <p:spPr/>
        <p:txBody>
          <a:bodyPr>
            <a:normAutofit/>
          </a:bodyPr>
          <a:lstStyle/>
          <a:p>
            <a:r>
              <a:rPr lang="en-US" sz="3600" b="1" dirty="0" smtClean="0"/>
              <a:t>Md. </a:t>
            </a:r>
            <a:r>
              <a:rPr lang="en-US" sz="3600" b="1" dirty="0" err="1" smtClean="0"/>
              <a:t>Hasim</a:t>
            </a:r>
            <a:r>
              <a:rPr lang="en-US" sz="3600" b="1" dirty="0" smtClean="0"/>
              <a:t> </a:t>
            </a:r>
            <a:r>
              <a:rPr lang="en-US" sz="3600" b="1" dirty="0" err="1" smtClean="0"/>
              <a:t>Uddin</a:t>
            </a:r>
            <a:r>
              <a:rPr lang="en-US" sz="3600" b="1" dirty="0" smtClean="0"/>
              <a:t> </a:t>
            </a:r>
          </a:p>
          <a:p>
            <a:r>
              <a:rPr lang="en-US" sz="3600" b="1" dirty="0" smtClean="0"/>
              <a:t>Assistant teacher </a:t>
            </a:r>
          </a:p>
          <a:p>
            <a:r>
              <a:rPr lang="en-US" sz="3600" b="1" dirty="0" err="1" smtClean="0"/>
              <a:t>Kadamshahar</a:t>
            </a:r>
            <a:r>
              <a:rPr lang="en-US" sz="3600" b="1" dirty="0" smtClean="0"/>
              <a:t> High School </a:t>
            </a:r>
          </a:p>
          <a:p>
            <a:r>
              <a:rPr lang="en-US" sz="3600" b="1" dirty="0" err="1" smtClean="0"/>
              <a:t>Godagari</a:t>
            </a:r>
            <a:r>
              <a:rPr lang="en-US" sz="3600" b="1" dirty="0" smtClean="0"/>
              <a:t> </a:t>
            </a:r>
          </a:p>
          <a:p>
            <a:r>
              <a:rPr lang="en-US" sz="3600" b="1" dirty="0" err="1" smtClean="0"/>
              <a:t>Rajshahi</a:t>
            </a:r>
            <a:r>
              <a:rPr lang="en-US" sz="3600" b="1" dirty="0" smtClean="0"/>
              <a:t> </a:t>
            </a:r>
            <a:endParaRPr lang="en-US" sz="3600" b="1" dirty="0"/>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752600"/>
            <a:ext cx="4572000" cy="4191000"/>
          </a:xfrm>
          <a:prstGeom prst="rect">
            <a:avLst/>
          </a:prstGeom>
        </p:spPr>
      </p:pic>
    </p:spTree>
    <p:extLst>
      <p:ext uri="{BB962C8B-B14F-4D97-AF65-F5344CB8AC3E}">
        <p14:creationId xmlns:p14="http://schemas.microsoft.com/office/powerpoint/2010/main" val="24903144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xEl>
                                              <p:pRg st="1" end="1"/>
                                            </p:txEl>
                                          </p:spTgt>
                                        </p:tgtEl>
                                        <p:attrNameLst>
                                          <p:attrName>style.visibility</p:attrName>
                                        </p:attrNameLst>
                                      </p:cBhvr>
                                      <p:to>
                                        <p:strVal val="visible"/>
                                      </p:to>
                                    </p:set>
                                    <p:anim calcmode="lin" valueType="num">
                                      <p:cBhvr additive="base">
                                        <p:cTn id="19"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anim calcmode="lin" valueType="num">
                                      <p:cBhvr additive="base">
                                        <p:cTn id="25"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xEl>
                                              <p:pRg st="3" end="3"/>
                                            </p:txEl>
                                          </p:spTgt>
                                        </p:tgtEl>
                                        <p:attrNameLst>
                                          <p:attrName>style.visibility</p:attrName>
                                        </p:attrNameLst>
                                      </p:cBhvr>
                                      <p:to>
                                        <p:strVal val="visible"/>
                                      </p:to>
                                    </p:set>
                                    <p:anim calcmode="lin" valueType="num">
                                      <p:cBhvr additive="base">
                                        <p:cTn id="31"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xEl>
                                              <p:pRg st="4" end="4"/>
                                            </p:txEl>
                                          </p:spTgt>
                                        </p:tgtEl>
                                        <p:attrNameLst>
                                          <p:attrName>style.visibility</p:attrName>
                                        </p:attrNameLst>
                                      </p:cBhvr>
                                      <p:to>
                                        <p:strVal val="visible"/>
                                      </p:to>
                                    </p:set>
                                    <p:anim calcmode="lin" valueType="num">
                                      <p:cBhvr additive="base">
                                        <p:cTn id="37"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u="sng" dirty="0" smtClean="0">
                <a:latin typeface="Franklin Gothic Demi" pitchFamily="34" charset="0"/>
              </a:rPr>
              <a:t>Lesson introducing</a:t>
            </a:r>
            <a:endParaRPr lang="en-US" sz="7200" u="sng" dirty="0">
              <a:latin typeface="Franklin Gothic Demi" pitchFamily="34" charset="0"/>
            </a:endParaRPr>
          </a:p>
        </p:txBody>
      </p:sp>
      <p:sp>
        <p:nvSpPr>
          <p:cNvPr id="3" name="Content Placeholder 2"/>
          <p:cNvSpPr>
            <a:spLocks noGrp="1"/>
          </p:cNvSpPr>
          <p:nvPr>
            <p:ph idx="1"/>
          </p:nvPr>
        </p:nvSpPr>
        <p:spPr/>
        <p:txBody>
          <a:bodyPr>
            <a:normAutofit/>
          </a:bodyPr>
          <a:lstStyle/>
          <a:p>
            <a:r>
              <a:rPr lang="en-US" sz="4800" b="1" dirty="0" smtClean="0"/>
              <a:t>Class: Nine </a:t>
            </a:r>
          </a:p>
          <a:p>
            <a:r>
              <a:rPr lang="en-US" sz="4800" b="1" dirty="0" smtClean="0"/>
              <a:t>Subject: English 1</a:t>
            </a:r>
            <a:r>
              <a:rPr lang="en-US" sz="4800" b="1" baseline="30000" dirty="0" smtClean="0"/>
              <a:t>st</a:t>
            </a:r>
            <a:r>
              <a:rPr lang="en-US" sz="4800" b="1" dirty="0" smtClean="0"/>
              <a:t>  paper </a:t>
            </a:r>
          </a:p>
          <a:p>
            <a:r>
              <a:rPr lang="en-US" sz="4800" b="1" dirty="0" smtClean="0"/>
              <a:t>Unit: 5  lesson: 2 </a:t>
            </a:r>
          </a:p>
          <a:p>
            <a:r>
              <a:rPr lang="en-US" sz="4800" b="1" dirty="0" smtClean="0"/>
              <a:t>Duration: 50 minutes</a:t>
            </a:r>
          </a:p>
          <a:p>
            <a:r>
              <a:rPr lang="en-US" sz="4800" b="1" dirty="0" smtClean="0"/>
              <a:t>Date:  </a:t>
            </a:r>
          </a:p>
        </p:txBody>
      </p:sp>
    </p:spTree>
    <p:extLst>
      <p:ext uri="{BB962C8B-B14F-4D97-AF65-F5344CB8AC3E}">
        <p14:creationId xmlns:p14="http://schemas.microsoft.com/office/powerpoint/2010/main" val="25940887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51863" y="3588434"/>
            <a:ext cx="3733800" cy="28956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Air pollution</a:t>
            </a:r>
            <a:endParaRPr lang="en-US" sz="3600" dirty="0"/>
          </a:p>
        </p:txBody>
      </p:sp>
      <p:sp>
        <p:nvSpPr>
          <p:cNvPr id="6" name="Rectangle 5"/>
          <p:cNvSpPr/>
          <p:nvPr/>
        </p:nvSpPr>
        <p:spPr>
          <a:xfrm>
            <a:off x="504825" y="325315"/>
            <a:ext cx="4191000" cy="31242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rgbClr val="FF0000"/>
                </a:solidFill>
              </a:rPr>
              <a:t>Water pollution</a:t>
            </a:r>
            <a:endParaRPr lang="en-US" sz="4000" b="1" dirty="0">
              <a:solidFill>
                <a:srgbClr val="FF0000"/>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825" y="3581400"/>
            <a:ext cx="4191000" cy="28956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9998" y="228600"/>
            <a:ext cx="3795544" cy="3220916"/>
          </a:xfrm>
          <a:prstGeom prst="rect">
            <a:avLst/>
          </a:prstGeom>
        </p:spPr>
      </p:pic>
      <p:sp>
        <p:nvSpPr>
          <p:cNvPr id="9" name="TextBox 8"/>
          <p:cNvSpPr txBox="1"/>
          <p:nvPr/>
        </p:nvSpPr>
        <p:spPr>
          <a:xfrm>
            <a:off x="5086643" y="2590800"/>
            <a:ext cx="1526380" cy="707886"/>
          </a:xfrm>
          <a:prstGeom prst="rect">
            <a:avLst/>
          </a:prstGeom>
          <a:noFill/>
        </p:spPr>
        <p:txBody>
          <a:bodyPr wrap="none" rtlCol="0">
            <a:spAutoFit/>
          </a:bodyPr>
          <a:lstStyle/>
          <a:p>
            <a:r>
              <a:rPr lang="en-US" sz="4000" b="1" dirty="0" smtClean="0"/>
              <a:t>Cough</a:t>
            </a:r>
            <a:endParaRPr lang="en-US" sz="4000" b="1" dirty="0"/>
          </a:p>
        </p:txBody>
      </p:sp>
      <p:sp>
        <p:nvSpPr>
          <p:cNvPr id="10" name="TextBox 9"/>
          <p:cNvSpPr txBox="1"/>
          <p:nvPr/>
        </p:nvSpPr>
        <p:spPr>
          <a:xfrm>
            <a:off x="1066800" y="5029200"/>
            <a:ext cx="3244799" cy="646331"/>
          </a:xfrm>
          <a:prstGeom prst="rect">
            <a:avLst/>
          </a:prstGeom>
          <a:noFill/>
        </p:spPr>
        <p:txBody>
          <a:bodyPr wrap="none" rtlCol="0">
            <a:spAutoFit/>
          </a:bodyPr>
          <a:lstStyle/>
          <a:p>
            <a:r>
              <a:rPr lang="en-US" sz="3600" b="1" dirty="0" smtClean="0">
                <a:solidFill>
                  <a:srgbClr val="FFFF00"/>
                </a:solidFill>
              </a:rPr>
              <a:t>Sound pollution</a:t>
            </a:r>
            <a:endParaRPr lang="en-US" sz="3600" b="1" dirty="0">
              <a:solidFill>
                <a:srgbClr val="FFFF00"/>
              </a:solidFill>
            </a:endParaRPr>
          </a:p>
        </p:txBody>
      </p:sp>
      <p:sp>
        <p:nvSpPr>
          <p:cNvPr id="11" name="TextBox 10"/>
          <p:cNvSpPr txBox="1"/>
          <p:nvPr/>
        </p:nvSpPr>
        <p:spPr>
          <a:xfrm>
            <a:off x="5410199" y="5867400"/>
            <a:ext cx="439633" cy="369332"/>
          </a:xfrm>
          <a:prstGeom prst="rect">
            <a:avLst/>
          </a:prstGeom>
          <a:noFill/>
        </p:spPr>
        <p:txBody>
          <a:bodyPr wrap="square" rtlCol="0">
            <a:spAutoFit/>
          </a:bodyPr>
          <a:lstStyle/>
          <a:p>
            <a:r>
              <a:rPr lang="en-US" dirty="0" err="1" smtClean="0"/>
              <a:t>ir</a:t>
            </a:r>
            <a:endParaRPr lang="en-US" dirty="0"/>
          </a:p>
        </p:txBody>
      </p:sp>
    </p:spTree>
    <p:extLst>
      <p:ext uri="{BB962C8B-B14F-4D97-AF65-F5344CB8AC3E}">
        <p14:creationId xmlns:p14="http://schemas.microsoft.com/office/powerpoint/2010/main" val="24033607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additive="base">
                                        <p:cTn id="3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 calcmode="lin" valueType="num">
                                      <p:cBhvr additive="base">
                                        <p:cTn id="4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 calcmode="lin" valueType="num">
                                      <p:cBhvr additive="base">
                                        <p:cTn id="5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Autofit/>
          </a:bodyPr>
          <a:lstStyle/>
          <a:p>
            <a:r>
              <a:rPr lang="en-US" sz="8000" b="1" u="sng" dirty="0">
                <a:latin typeface="Courier New" pitchFamily="49" charset="0"/>
                <a:cs typeface="Courier New" pitchFamily="49" charset="0"/>
              </a:rPr>
              <a:t>T</a:t>
            </a:r>
            <a:r>
              <a:rPr lang="en-US" sz="8000" b="1" u="sng" dirty="0" smtClean="0">
                <a:latin typeface="Courier New" pitchFamily="49" charset="0"/>
                <a:cs typeface="Courier New" pitchFamily="49" charset="0"/>
              </a:rPr>
              <a:t>opic</a:t>
            </a:r>
            <a:endParaRPr lang="en-US" sz="8000" b="1" u="sng" dirty="0">
              <a:latin typeface="Courier New" pitchFamily="49" charset="0"/>
              <a:cs typeface="Courier New" pitchFamily="49" charset="0"/>
            </a:endParaRPr>
          </a:p>
        </p:txBody>
      </p:sp>
      <p:sp>
        <p:nvSpPr>
          <p:cNvPr id="3" name="Content Placeholder 2"/>
          <p:cNvSpPr>
            <a:spLocks noGrp="1"/>
          </p:cNvSpPr>
          <p:nvPr>
            <p:ph idx="1"/>
          </p:nvPr>
        </p:nvSpPr>
        <p:spPr>
          <a:xfrm>
            <a:off x="457200" y="2362200"/>
            <a:ext cx="8229600" cy="3763963"/>
          </a:xfrm>
        </p:spPr>
        <p:txBody>
          <a:bodyPr>
            <a:normAutofit/>
          </a:bodyPr>
          <a:lstStyle/>
          <a:p>
            <a:r>
              <a:rPr lang="en-US" sz="8000" b="1" i="1" dirty="0" smtClean="0"/>
              <a:t>Environment pollution</a:t>
            </a:r>
            <a:endParaRPr lang="en-US" sz="8000" b="1" i="1" dirty="0"/>
          </a:p>
        </p:txBody>
      </p:sp>
    </p:spTree>
    <p:extLst>
      <p:ext uri="{BB962C8B-B14F-4D97-AF65-F5344CB8AC3E}">
        <p14:creationId xmlns:p14="http://schemas.microsoft.com/office/powerpoint/2010/main" val="24425593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smtClean="0"/>
              <a:t>Learning outcomes</a:t>
            </a:r>
            <a:endParaRPr lang="en-US" sz="7200" b="1" dirty="0"/>
          </a:p>
        </p:txBody>
      </p:sp>
      <p:sp>
        <p:nvSpPr>
          <p:cNvPr id="3" name="Content Placeholder 2"/>
          <p:cNvSpPr>
            <a:spLocks noGrp="1"/>
          </p:cNvSpPr>
          <p:nvPr>
            <p:ph idx="1"/>
          </p:nvPr>
        </p:nvSpPr>
        <p:spPr/>
        <p:txBody>
          <a:bodyPr>
            <a:noAutofit/>
          </a:bodyPr>
          <a:lstStyle/>
          <a:p>
            <a:r>
              <a:rPr lang="en-US" sz="4000" b="1" u="sng" dirty="0" smtClean="0"/>
              <a:t>After we have studied this lesson, we will be able to </a:t>
            </a:r>
          </a:p>
          <a:p>
            <a:r>
              <a:rPr lang="en-US" sz="4000" b="1" dirty="0" smtClean="0"/>
              <a:t>say about pollution.</a:t>
            </a:r>
          </a:p>
          <a:p>
            <a:r>
              <a:rPr lang="en-US" sz="4000" b="1" dirty="0" smtClean="0"/>
              <a:t>mention how to be polluted environment.</a:t>
            </a:r>
          </a:p>
          <a:p>
            <a:r>
              <a:rPr lang="en-US" sz="4000" b="1" dirty="0" smtClean="0"/>
              <a:t>Make the solution of environment pollution.</a:t>
            </a:r>
            <a:endParaRPr lang="en-US" sz="4000" b="1" dirty="0"/>
          </a:p>
        </p:txBody>
      </p:sp>
    </p:spTree>
    <p:extLst>
      <p:ext uri="{BB962C8B-B14F-4D97-AF65-F5344CB8AC3E}">
        <p14:creationId xmlns:p14="http://schemas.microsoft.com/office/powerpoint/2010/main" val="35139246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0224" y="3471203"/>
            <a:ext cx="4212175" cy="327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505200"/>
            <a:ext cx="42672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0224" y="185225"/>
            <a:ext cx="42121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52400" y="152399"/>
            <a:ext cx="4267200" cy="3080825"/>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3042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additive="base">
                                        <p:cTn id="25" dur="500" fill="hold"/>
                                        <p:tgtEl>
                                          <p:spTgt spid="1026"/>
                                        </p:tgtEl>
                                        <p:attrNameLst>
                                          <p:attrName>ppt_x</p:attrName>
                                        </p:attrNameLst>
                                      </p:cBhvr>
                                      <p:tavLst>
                                        <p:tav tm="0">
                                          <p:val>
                                            <p:strVal val="#ppt_x"/>
                                          </p:val>
                                        </p:tav>
                                        <p:tav tm="100000">
                                          <p:val>
                                            <p:strVal val="#ppt_x"/>
                                          </p:val>
                                        </p:tav>
                                      </p:tavLst>
                                    </p:anim>
                                    <p:anim calcmode="lin" valueType="num">
                                      <p:cBhvr additive="base">
                                        <p:cTn id="2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u="sng" dirty="0" smtClean="0"/>
              <a:t>Vocabulary </a:t>
            </a:r>
            <a:endParaRPr lang="en-US" sz="7200" b="1" u="sng" dirty="0"/>
          </a:p>
        </p:txBody>
      </p:sp>
      <p:sp>
        <p:nvSpPr>
          <p:cNvPr id="3" name="Content Placeholder 2"/>
          <p:cNvSpPr>
            <a:spLocks noGrp="1"/>
          </p:cNvSpPr>
          <p:nvPr>
            <p:ph sz="half" idx="1"/>
          </p:nvPr>
        </p:nvSpPr>
        <p:spPr/>
        <p:txBody>
          <a:bodyPr>
            <a:normAutofit lnSpcReduction="10000"/>
          </a:bodyPr>
          <a:lstStyle/>
          <a:p>
            <a:r>
              <a:rPr lang="en-US" dirty="0" smtClean="0"/>
              <a:t>apparently</a:t>
            </a:r>
          </a:p>
          <a:p>
            <a:r>
              <a:rPr lang="en-US" dirty="0" smtClean="0"/>
              <a:t>Indiscriminate </a:t>
            </a:r>
          </a:p>
          <a:p>
            <a:r>
              <a:rPr lang="en-US" dirty="0" smtClean="0"/>
              <a:t>Significant </a:t>
            </a:r>
          </a:p>
          <a:p>
            <a:r>
              <a:rPr lang="en-US" dirty="0" smtClean="0"/>
              <a:t>Exhaust </a:t>
            </a:r>
          </a:p>
          <a:p>
            <a:r>
              <a:rPr lang="en-US" dirty="0" smtClean="0"/>
              <a:t>Kiln </a:t>
            </a:r>
          </a:p>
          <a:p>
            <a:r>
              <a:rPr lang="en-US" dirty="0" smtClean="0"/>
              <a:t>Lubricant </a:t>
            </a:r>
          </a:p>
          <a:p>
            <a:r>
              <a:rPr lang="en-US" dirty="0" smtClean="0"/>
              <a:t>Encourage </a:t>
            </a:r>
          </a:p>
          <a:p>
            <a:r>
              <a:rPr lang="en-US" dirty="0" smtClean="0"/>
              <a:t>Hazardous</a:t>
            </a:r>
          </a:p>
          <a:p>
            <a:r>
              <a:rPr lang="en-US" dirty="0" smtClean="0"/>
              <a:t>Sediment  </a:t>
            </a:r>
          </a:p>
        </p:txBody>
      </p:sp>
      <p:sp>
        <p:nvSpPr>
          <p:cNvPr id="4" name="Content Placeholder 3"/>
          <p:cNvSpPr>
            <a:spLocks noGrp="1"/>
          </p:cNvSpPr>
          <p:nvPr>
            <p:ph sz="half" idx="2"/>
          </p:nvPr>
        </p:nvSpPr>
        <p:spPr>
          <a:xfrm>
            <a:off x="4724400" y="1600200"/>
            <a:ext cx="4038600" cy="4525963"/>
          </a:xfrm>
        </p:spPr>
        <p:txBody>
          <a:bodyPr>
            <a:normAutofit lnSpcReduction="10000"/>
          </a:bodyPr>
          <a:lstStyle/>
          <a:p>
            <a:r>
              <a:rPr lang="en-US" dirty="0" smtClean="0"/>
              <a:t>Seemingly, clearly </a:t>
            </a:r>
          </a:p>
          <a:p>
            <a:r>
              <a:rPr lang="en-US" dirty="0" smtClean="0"/>
              <a:t>Random, un-planed </a:t>
            </a:r>
          </a:p>
          <a:p>
            <a:r>
              <a:rPr lang="en-US" dirty="0" smtClean="0"/>
              <a:t>Remarkable, important</a:t>
            </a:r>
          </a:p>
          <a:p>
            <a:r>
              <a:rPr lang="en-US" dirty="0" smtClean="0"/>
              <a:t>Weaken, knock out </a:t>
            </a:r>
          </a:p>
          <a:p>
            <a:r>
              <a:rPr lang="en-US" dirty="0" smtClean="0"/>
              <a:t>Burning place of bricks </a:t>
            </a:r>
          </a:p>
          <a:p>
            <a:r>
              <a:rPr lang="en-US" dirty="0" smtClean="0"/>
              <a:t>Oil. Fuel </a:t>
            </a:r>
          </a:p>
          <a:p>
            <a:r>
              <a:rPr lang="en-US" dirty="0" smtClean="0"/>
              <a:t>Motivate, inspire </a:t>
            </a:r>
          </a:p>
          <a:p>
            <a:r>
              <a:rPr lang="en-US" dirty="0" smtClean="0"/>
              <a:t>Risky, dangerous</a:t>
            </a:r>
          </a:p>
          <a:p>
            <a:r>
              <a:rPr lang="en-US" dirty="0" smtClean="0"/>
              <a:t>Silt, grounds    </a:t>
            </a:r>
            <a:endParaRPr lang="en-US" dirty="0"/>
          </a:p>
        </p:txBody>
      </p:sp>
    </p:spTree>
    <p:extLst>
      <p:ext uri="{BB962C8B-B14F-4D97-AF65-F5344CB8AC3E}">
        <p14:creationId xmlns:p14="http://schemas.microsoft.com/office/powerpoint/2010/main" val="38319308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 calcmode="lin" valueType="num">
                                      <p:cBhvr additive="base">
                                        <p:cTn id="3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 calcmode="lin" valueType="num">
                                      <p:cBhvr additive="base">
                                        <p:cTn id="4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 calcmode="lin" valueType="num">
                                      <p:cBhvr additive="base">
                                        <p:cTn id="4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additive="base">
                                        <p:cTn id="5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 calcmode="lin" valueType="num">
                                      <p:cBhvr additive="base">
                                        <p:cTn id="6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3" end="3"/>
                                            </p:txEl>
                                          </p:spTgt>
                                        </p:tgtEl>
                                        <p:attrNameLst>
                                          <p:attrName>style.visibility</p:attrName>
                                        </p:attrNameLst>
                                      </p:cBhvr>
                                      <p:to>
                                        <p:strVal val="visible"/>
                                      </p:to>
                                    </p:set>
                                    <p:anim calcmode="lin" valueType="num">
                                      <p:cBhvr additive="base">
                                        <p:cTn id="6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 calcmode="lin" valueType="num">
                                      <p:cBhvr additive="base">
                                        <p:cTn id="7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 calcmode="lin" valueType="num">
                                      <p:cBhvr additive="base">
                                        <p:cTn id="7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5" end="5"/>
                                            </p:txEl>
                                          </p:spTgt>
                                        </p:tgtEl>
                                        <p:attrNameLst>
                                          <p:attrName>style.visibility</p:attrName>
                                        </p:attrNameLst>
                                      </p:cBhvr>
                                      <p:to>
                                        <p:strVal val="visible"/>
                                      </p:to>
                                    </p:set>
                                    <p:anim calcmode="lin" valueType="num">
                                      <p:cBhvr additive="base">
                                        <p:cTn id="8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5" end="5"/>
                                            </p:txEl>
                                          </p:spTgt>
                                        </p:tgtEl>
                                        <p:attrNameLst>
                                          <p:attrName>style.visibility</p:attrName>
                                        </p:attrNameLst>
                                      </p:cBhvr>
                                      <p:to>
                                        <p:strVal val="visible"/>
                                      </p:to>
                                    </p:set>
                                    <p:anim calcmode="lin" valueType="num">
                                      <p:cBhvr additive="base">
                                        <p:cTn id="9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
                                            <p:txEl>
                                              <p:pRg st="6" end="6"/>
                                            </p:txEl>
                                          </p:spTgt>
                                        </p:tgtEl>
                                        <p:attrNameLst>
                                          <p:attrName>style.visibility</p:attrName>
                                        </p:attrNameLst>
                                      </p:cBhvr>
                                      <p:to>
                                        <p:strVal val="visible"/>
                                      </p:to>
                                    </p:set>
                                    <p:anim calcmode="lin" valueType="num">
                                      <p:cBhvr additive="base">
                                        <p:cTn id="9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4">
                                            <p:txEl>
                                              <p:pRg st="6" end="6"/>
                                            </p:txEl>
                                          </p:spTgt>
                                        </p:tgtEl>
                                        <p:attrNameLst>
                                          <p:attrName>style.visibility</p:attrName>
                                        </p:attrNameLst>
                                      </p:cBhvr>
                                      <p:to>
                                        <p:strVal val="visible"/>
                                      </p:to>
                                    </p:set>
                                    <p:anim calcmode="lin" valueType="num">
                                      <p:cBhvr additive="base">
                                        <p:cTn id="10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3">
                                            <p:txEl>
                                              <p:pRg st="7" end="7"/>
                                            </p:txEl>
                                          </p:spTgt>
                                        </p:tgtEl>
                                        <p:attrNameLst>
                                          <p:attrName>style.visibility</p:attrName>
                                        </p:attrNameLst>
                                      </p:cBhvr>
                                      <p:to>
                                        <p:strVal val="visible"/>
                                      </p:to>
                                    </p:set>
                                    <p:anim calcmode="lin" valueType="num">
                                      <p:cBhvr additive="base">
                                        <p:cTn id="10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4">
                                            <p:txEl>
                                              <p:pRg st="7" end="7"/>
                                            </p:txEl>
                                          </p:spTgt>
                                        </p:tgtEl>
                                        <p:attrNameLst>
                                          <p:attrName>style.visibility</p:attrName>
                                        </p:attrNameLst>
                                      </p:cBhvr>
                                      <p:to>
                                        <p:strVal val="visible"/>
                                      </p:to>
                                    </p:set>
                                    <p:anim calcmode="lin" valueType="num">
                                      <p:cBhvr additive="base">
                                        <p:cTn id="11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3">
                                            <p:txEl>
                                              <p:pRg st="8" end="8"/>
                                            </p:txEl>
                                          </p:spTgt>
                                        </p:tgtEl>
                                        <p:attrNameLst>
                                          <p:attrName>style.visibility</p:attrName>
                                        </p:attrNameLst>
                                      </p:cBhvr>
                                      <p:to>
                                        <p:strVal val="visible"/>
                                      </p:to>
                                    </p:set>
                                    <p:anim calcmode="lin" valueType="num">
                                      <p:cBhvr additive="base">
                                        <p:cTn id="12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4">
                                            <p:txEl>
                                              <p:pRg st="8" end="8"/>
                                            </p:txEl>
                                          </p:spTgt>
                                        </p:tgtEl>
                                        <p:attrNameLst>
                                          <p:attrName>style.visibility</p:attrName>
                                        </p:attrNameLst>
                                      </p:cBhvr>
                                      <p:to>
                                        <p:strVal val="visible"/>
                                      </p:to>
                                    </p:set>
                                    <p:anim calcmode="lin" valueType="num">
                                      <p:cBhvr additive="base">
                                        <p:cTn id="12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6000" b="1" i="1" dirty="0"/>
              <a:t>R</a:t>
            </a:r>
            <a:r>
              <a:rPr lang="en-US" sz="6000" b="1" i="1" dirty="0" smtClean="0"/>
              <a:t>eading</a:t>
            </a:r>
            <a:endParaRPr lang="en-US" sz="6000" b="1" i="1" dirty="0"/>
          </a:p>
        </p:txBody>
      </p:sp>
      <p:sp>
        <p:nvSpPr>
          <p:cNvPr id="3" name="Content Placeholder 2"/>
          <p:cNvSpPr>
            <a:spLocks noGrp="1"/>
          </p:cNvSpPr>
          <p:nvPr>
            <p:ph sz="half" idx="1"/>
          </p:nvPr>
        </p:nvSpPr>
        <p:spPr>
          <a:xfrm>
            <a:off x="457200" y="1066800"/>
            <a:ext cx="4038600" cy="5059363"/>
          </a:xfrm>
        </p:spPr>
        <p:txBody>
          <a:bodyPr>
            <a:noAutofit/>
          </a:bodyPr>
          <a:lstStyle/>
          <a:p>
            <a:pPr marL="0" indent="0" algn="just">
              <a:buNone/>
            </a:pPr>
            <a:r>
              <a:rPr lang="en-US" b="1" dirty="0" smtClean="0"/>
              <a:t>Air pollution comes from a wide variety of sources, in Bangladesh poisonous exhaust from industrial plants, brick kilns, old and poorly-vehicles and dust from roads and constructions sites are some of the majors sources of air pollution. </a:t>
            </a:r>
            <a:endParaRPr lang="en-US" b="1"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48200" y="4012130"/>
            <a:ext cx="4214247" cy="2617270"/>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143000"/>
            <a:ext cx="4267200" cy="2819400"/>
          </a:xfrm>
          <a:prstGeom prst="rect">
            <a:avLst/>
          </a:prstGeom>
        </p:spPr>
      </p:pic>
    </p:spTree>
    <p:extLst>
      <p:ext uri="{BB962C8B-B14F-4D97-AF65-F5344CB8AC3E}">
        <p14:creationId xmlns:p14="http://schemas.microsoft.com/office/powerpoint/2010/main" val="13082950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i="1" dirty="0" smtClean="0"/>
              <a:t>Water pollution</a:t>
            </a:r>
            <a:endParaRPr lang="en-US" sz="5400" b="1" i="1" dirty="0"/>
          </a:p>
        </p:txBody>
      </p:sp>
      <p:sp>
        <p:nvSpPr>
          <p:cNvPr id="3" name="Content Placeholder 2"/>
          <p:cNvSpPr>
            <a:spLocks noGrp="1"/>
          </p:cNvSpPr>
          <p:nvPr>
            <p:ph sz="half" idx="1"/>
          </p:nvPr>
        </p:nvSpPr>
        <p:spPr/>
        <p:txBody>
          <a:bodyPr/>
          <a:lstStyle/>
          <a:p>
            <a:pPr marL="0" indent="0" algn="just">
              <a:buNone/>
            </a:pPr>
            <a:r>
              <a:rPr lang="en-US" b="1" dirty="0" smtClean="0"/>
              <a:t>Throwing away toxic substance of the near a water space means it eventually reaches a body of water. Use of pesticides means that when it rains on the lawn or garden, chemicals wash into the water bodies. </a:t>
            </a:r>
            <a:endParaRPr lang="en-US" b="1"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73891" y="1524000"/>
            <a:ext cx="3733800" cy="2383276"/>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6930" y="4038600"/>
            <a:ext cx="3907722" cy="2642795"/>
          </a:xfrm>
          <a:prstGeom prst="rect">
            <a:avLst/>
          </a:prstGeom>
        </p:spPr>
      </p:pic>
    </p:spTree>
    <p:extLst>
      <p:ext uri="{BB962C8B-B14F-4D97-AF65-F5344CB8AC3E}">
        <p14:creationId xmlns:p14="http://schemas.microsoft.com/office/powerpoint/2010/main" val="8844671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iterate type="lt">
                                    <p:tmPct val="5000"/>
                                  </p:iterate>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838200"/>
            <a:ext cx="4038600" cy="5516563"/>
          </a:xfrm>
        </p:spPr>
        <p:txBody>
          <a:bodyPr/>
          <a:lstStyle/>
          <a:p>
            <a:pPr marL="0" indent="0">
              <a:buNone/>
            </a:pPr>
            <a:r>
              <a:rPr lang="en-US" b="1" dirty="0" smtClean="0"/>
              <a:t>The mismanagement of household wastes, particularly the polythene shopping bags, has caused serious threat to the soil and the drainage system. Another cause for soil pollution is the use of agricultural pesticides, fertilizers etc. </a:t>
            </a:r>
            <a:endParaRPr lang="en-US"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1146" y="3733800"/>
            <a:ext cx="4343400" cy="289560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8051" y="685800"/>
            <a:ext cx="4442838" cy="2956507"/>
          </a:xfrm>
          <a:prstGeom prst="rect">
            <a:avLst/>
          </a:prstGeom>
        </p:spPr>
      </p:pic>
      <p:sp>
        <p:nvSpPr>
          <p:cNvPr id="5" name="TextBox 4"/>
          <p:cNvSpPr txBox="1"/>
          <p:nvPr/>
        </p:nvSpPr>
        <p:spPr>
          <a:xfrm>
            <a:off x="704556" y="147191"/>
            <a:ext cx="2876843" cy="646331"/>
          </a:xfrm>
          <a:prstGeom prst="rect">
            <a:avLst/>
          </a:prstGeom>
          <a:noFill/>
        </p:spPr>
        <p:txBody>
          <a:bodyPr wrap="square" rtlCol="0">
            <a:spAutoFit/>
          </a:bodyPr>
          <a:lstStyle/>
          <a:p>
            <a:r>
              <a:rPr lang="en-US" sz="3600" b="1" dirty="0" smtClean="0"/>
              <a:t>Soil pollution</a:t>
            </a:r>
            <a:endParaRPr lang="en-US" sz="3600" b="1" dirty="0"/>
          </a:p>
        </p:txBody>
      </p:sp>
    </p:spTree>
    <p:extLst>
      <p:ext uri="{BB962C8B-B14F-4D97-AF65-F5344CB8AC3E}">
        <p14:creationId xmlns:p14="http://schemas.microsoft.com/office/powerpoint/2010/main" val="24863216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148862" y="216583"/>
            <a:ext cx="6553200" cy="1638300"/>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solidFill>
                  <a:srgbClr val="002060"/>
                </a:solidFill>
              </a:rPr>
              <a:t>Individual work</a:t>
            </a:r>
            <a:endParaRPr lang="en-US" sz="5400" b="1" dirty="0">
              <a:solidFill>
                <a:srgbClr val="002060"/>
              </a:solidFill>
            </a:endParaRPr>
          </a:p>
        </p:txBody>
      </p:sp>
      <p:sp>
        <p:nvSpPr>
          <p:cNvPr id="6" name="TextBox 5"/>
          <p:cNvSpPr txBox="1"/>
          <p:nvPr/>
        </p:nvSpPr>
        <p:spPr>
          <a:xfrm>
            <a:off x="914400" y="2346960"/>
            <a:ext cx="8082790" cy="2585323"/>
          </a:xfrm>
          <a:prstGeom prst="rect">
            <a:avLst/>
          </a:prstGeom>
          <a:noFill/>
        </p:spPr>
        <p:txBody>
          <a:bodyPr wrap="none" rtlCol="0">
            <a:spAutoFit/>
          </a:bodyPr>
          <a:lstStyle/>
          <a:p>
            <a:r>
              <a:rPr lang="en-US" sz="5400" b="1" dirty="0" smtClean="0"/>
              <a:t>(a)What is air pollution?</a:t>
            </a:r>
          </a:p>
          <a:p>
            <a:r>
              <a:rPr lang="en-US" sz="5400" b="1" dirty="0" smtClean="0"/>
              <a:t>(b)What is water pollution?</a:t>
            </a:r>
          </a:p>
          <a:p>
            <a:r>
              <a:rPr lang="en-US" sz="5400" b="1" dirty="0" smtClean="0"/>
              <a:t>(c)What is soil pollution?</a:t>
            </a:r>
            <a:endParaRPr lang="en-US" sz="5400" b="1" dirty="0"/>
          </a:p>
        </p:txBody>
      </p:sp>
    </p:spTree>
    <p:extLst>
      <p:ext uri="{BB962C8B-B14F-4D97-AF65-F5344CB8AC3E}">
        <p14:creationId xmlns:p14="http://schemas.microsoft.com/office/powerpoint/2010/main" val="5659601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additive="base">
                                        <p:cTn id="2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additive="base">
                                        <p:cTn id="2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24000"/>
            <a:ext cx="8229600" cy="5029200"/>
          </a:xfrm>
        </p:spPr>
        <p:txBody>
          <a:bodyPr>
            <a:normAutofit/>
          </a:bodyPr>
          <a:lstStyle/>
          <a:p>
            <a:r>
              <a:rPr lang="en-US" sz="3600" b="1" dirty="0" smtClean="0"/>
              <a:t>(a)when smoke, bad smell, dust mix with air is called air pollution.</a:t>
            </a:r>
          </a:p>
          <a:p>
            <a:r>
              <a:rPr lang="en-US" sz="3600" b="1" dirty="0" smtClean="0"/>
              <a:t>(b) when industrial waste, pesticide, dead bodies, open latrine are fallen into water called water pollution.</a:t>
            </a:r>
          </a:p>
          <a:p>
            <a:r>
              <a:rPr lang="en-US" sz="3600" b="1" dirty="0" smtClean="0"/>
              <a:t>(C) when polythene bags, pesticides, chemical fertilizers, plastics mix with soil called soil pollution. </a:t>
            </a:r>
            <a:endParaRPr lang="en-US" sz="3600" b="1" dirty="0"/>
          </a:p>
        </p:txBody>
      </p:sp>
      <p:sp>
        <p:nvSpPr>
          <p:cNvPr id="6" name="Horizontal Scroll 5"/>
          <p:cNvSpPr/>
          <p:nvPr/>
        </p:nvSpPr>
        <p:spPr>
          <a:xfrm>
            <a:off x="2743200" y="228600"/>
            <a:ext cx="3657600" cy="9906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t>A</a:t>
            </a:r>
            <a:r>
              <a:rPr lang="en-US" sz="4800" b="1" dirty="0" smtClean="0"/>
              <a:t>nswer</a:t>
            </a:r>
            <a:endParaRPr lang="en-US" sz="4800" b="1" dirty="0"/>
          </a:p>
        </p:txBody>
      </p:sp>
    </p:spTree>
    <p:extLst>
      <p:ext uri="{BB962C8B-B14F-4D97-AF65-F5344CB8AC3E}">
        <p14:creationId xmlns:p14="http://schemas.microsoft.com/office/powerpoint/2010/main" val="1862312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Multidocument 7"/>
          <p:cNvSpPr/>
          <p:nvPr/>
        </p:nvSpPr>
        <p:spPr>
          <a:xfrm>
            <a:off x="2286000" y="609600"/>
            <a:ext cx="4724400" cy="1676400"/>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t>Group work</a:t>
            </a:r>
            <a:endParaRPr lang="en-US" sz="6000" b="1" dirty="0"/>
          </a:p>
        </p:txBody>
      </p:sp>
      <p:sp>
        <p:nvSpPr>
          <p:cNvPr id="14" name="TextBox 13"/>
          <p:cNvSpPr txBox="1"/>
          <p:nvPr/>
        </p:nvSpPr>
        <p:spPr>
          <a:xfrm>
            <a:off x="609600" y="2667000"/>
            <a:ext cx="7050648" cy="2308324"/>
          </a:xfrm>
          <a:prstGeom prst="rect">
            <a:avLst/>
          </a:prstGeom>
          <a:noFill/>
        </p:spPr>
        <p:txBody>
          <a:bodyPr wrap="none" rtlCol="0">
            <a:spAutoFit/>
          </a:bodyPr>
          <a:lstStyle/>
          <a:p>
            <a:pPr marL="342900" indent="-342900">
              <a:buAutoNum type="alphaLcParenBoth"/>
            </a:pPr>
            <a:r>
              <a:rPr lang="en-US" sz="4800" b="1" dirty="0" smtClean="0"/>
              <a:t>How is water polluted?  </a:t>
            </a:r>
          </a:p>
          <a:p>
            <a:pPr marL="342900" indent="-342900">
              <a:buAutoNum type="alphaLcParenBoth"/>
            </a:pPr>
            <a:r>
              <a:rPr lang="en-US" sz="4800" b="1" dirty="0" smtClean="0"/>
              <a:t>How is air polluted ?</a:t>
            </a:r>
          </a:p>
          <a:p>
            <a:pPr marL="342900" indent="-342900">
              <a:buAutoNum type="alphaLcParenBoth"/>
            </a:pPr>
            <a:r>
              <a:rPr lang="en-US" sz="4800" b="1" dirty="0" smtClean="0"/>
              <a:t>How is polluted soil?</a:t>
            </a:r>
          </a:p>
        </p:txBody>
      </p:sp>
    </p:spTree>
    <p:extLst>
      <p:ext uri="{BB962C8B-B14F-4D97-AF65-F5344CB8AC3E}">
        <p14:creationId xmlns:p14="http://schemas.microsoft.com/office/powerpoint/2010/main" val="28918298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 calcmode="lin" valueType="num">
                                      <p:cBhvr additive="base">
                                        <p:cTn id="20"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4">
                                            <p:txEl>
                                              <p:pRg st="1" end="1"/>
                                            </p:txEl>
                                          </p:spTgt>
                                        </p:tgtEl>
                                        <p:attrNameLst>
                                          <p:attrName>style.visibility</p:attrName>
                                        </p:attrNameLst>
                                      </p:cBhvr>
                                      <p:to>
                                        <p:strVal val="visible"/>
                                      </p:to>
                                    </p:set>
                                    <p:anim calcmode="lin" valueType="num">
                                      <p:cBhvr additive="base">
                                        <p:cTn id="26"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4">
                                            <p:txEl>
                                              <p:pRg st="2" end="2"/>
                                            </p:txEl>
                                          </p:spTgt>
                                        </p:tgtEl>
                                        <p:attrNameLst>
                                          <p:attrName>style.visibility</p:attrName>
                                        </p:attrNameLst>
                                      </p:cBhvr>
                                      <p:to>
                                        <p:strVal val="visible"/>
                                      </p:to>
                                    </p:set>
                                    <p:anim calcmode="lin" valueType="num">
                                      <p:cBhvr additive="base">
                                        <p:cTn id="3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1828800"/>
            <a:ext cx="8001000" cy="4648200"/>
          </a:xfrm>
        </p:spPr>
        <p:txBody>
          <a:bodyPr>
            <a:normAutofit fontScale="92500" lnSpcReduction="10000"/>
          </a:bodyPr>
          <a:lstStyle/>
          <a:p>
            <a:pPr marL="457200" indent="-457200" algn="l">
              <a:buFont typeface="Courier New" pitchFamily="49" charset="0"/>
              <a:buChar char="o"/>
            </a:pPr>
            <a:r>
              <a:rPr lang="en-US" b="1" dirty="0" smtClean="0">
                <a:solidFill>
                  <a:schemeClr val="tx1"/>
                </a:solidFill>
              </a:rPr>
              <a:t>Water is polluted with throwing dead </a:t>
            </a:r>
            <a:r>
              <a:rPr lang="en-US" b="1" dirty="0">
                <a:solidFill>
                  <a:schemeClr val="tx1"/>
                </a:solidFill>
              </a:rPr>
              <a:t>b</a:t>
            </a:r>
            <a:r>
              <a:rPr lang="en-US" b="1" dirty="0" smtClean="0">
                <a:solidFill>
                  <a:schemeClr val="tx1"/>
                </a:solidFill>
              </a:rPr>
              <a:t>odies of animals and birds, washing livestock, using chemical fertilizers and pesticides on cultivating etc.</a:t>
            </a:r>
          </a:p>
          <a:p>
            <a:pPr marL="457200" indent="-457200" algn="l">
              <a:buFont typeface="Courier New" pitchFamily="49" charset="0"/>
              <a:buChar char="o"/>
            </a:pPr>
            <a:r>
              <a:rPr lang="en-US" b="1" dirty="0" smtClean="0">
                <a:solidFill>
                  <a:schemeClr val="tx1"/>
                </a:solidFill>
              </a:rPr>
              <a:t>Air is polluted with smoke of kiln, industries and vehicles bad smell of dead bodies, constructions dust etc.</a:t>
            </a:r>
          </a:p>
          <a:p>
            <a:pPr marL="457200" indent="-457200" algn="l">
              <a:buFont typeface="Courier New" pitchFamily="49" charset="0"/>
              <a:buChar char="o"/>
            </a:pPr>
            <a:r>
              <a:rPr lang="en-US" b="1" dirty="0" smtClean="0">
                <a:solidFill>
                  <a:schemeClr val="tx1"/>
                </a:solidFill>
              </a:rPr>
              <a:t>Soil is polluted with throwing polythene bags, using chemical fertilizers an</a:t>
            </a:r>
            <a:r>
              <a:rPr lang="en-US" dirty="0" smtClean="0">
                <a:solidFill>
                  <a:schemeClr val="tx1"/>
                </a:solidFill>
              </a:rPr>
              <a:t>d </a:t>
            </a:r>
            <a:r>
              <a:rPr lang="en-US" b="1" dirty="0" smtClean="0">
                <a:solidFill>
                  <a:schemeClr val="tx1"/>
                </a:solidFill>
              </a:rPr>
              <a:t>pesticides for cultivating, plastic etc. </a:t>
            </a:r>
            <a:endParaRPr lang="en-US" b="1" dirty="0">
              <a:solidFill>
                <a:schemeClr val="tx1"/>
              </a:solidFill>
            </a:endParaRPr>
          </a:p>
        </p:txBody>
      </p:sp>
      <p:sp>
        <p:nvSpPr>
          <p:cNvPr id="4" name="Title 3"/>
          <p:cNvSpPr>
            <a:spLocks noGrp="1"/>
          </p:cNvSpPr>
          <p:nvPr>
            <p:ph type="ctrTitle"/>
          </p:nvPr>
        </p:nvSpPr>
        <p:spPr>
          <a:xfrm>
            <a:off x="685800" y="381001"/>
            <a:ext cx="7772400" cy="1295400"/>
          </a:xfrm>
        </p:spPr>
        <p:txBody>
          <a:bodyPr>
            <a:noAutofit/>
          </a:bodyPr>
          <a:lstStyle/>
          <a:p>
            <a:r>
              <a:rPr lang="en-US" sz="11500" b="1" u="sng" dirty="0" smtClean="0"/>
              <a:t>answer</a:t>
            </a:r>
            <a:endParaRPr lang="en-US" sz="11500" b="1" u="sng" dirty="0"/>
          </a:p>
        </p:txBody>
      </p:sp>
    </p:spTree>
    <p:extLst>
      <p:ext uri="{BB962C8B-B14F-4D97-AF65-F5344CB8AC3E}">
        <p14:creationId xmlns:p14="http://schemas.microsoft.com/office/powerpoint/2010/main" val="24137155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7772400" cy="1470025"/>
          </a:xfrm>
        </p:spPr>
        <p:txBody>
          <a:bodyPr>
            <a:noAutofit/>
          </a:bodyPr>
          <a:lstStyle/>
          <a:p>
            <a:r>
              <a:rPr lang="en-US" sz="9600" b="1" u="sng" dirty="0" smtClean="0"/>
              <a:t>Home work</a:t>
            </a:r>
            <a:endParaRPr lang="en-US" sz="9600" b="1" u="sng" dirty="0"/>
          </a:p>
        </p:txBody>
      </p:sp>
      <p:sp>
        <p:nvSpPr>
          <p:cNvPr id="3" name="Subtitle 2"/>
          <p:cNvSpPr>
            <a:spLocks noGrp="1"/>
          </p:cNvSpPr>
          <p:nvPr>
            <p:ph type="subTitle" idx="1"/>
          </p:nvPr>
        </p:nvSpPr>
        <p:spPr>
          <a:xfrm>
            <a:off x="1371600" y="2743200"/>
            <a:ext cx="6400800" cy="2895600"/>
          </a:xfrm>
        </p:spPr>
        <p:txBody>
          <a:bodyPr>
            <a:normAutofit lnSpcReduction="10000"/>
          </a:bodyPr>
          <a:lstStyle/>
          <a:p>
            <a:r>
              <a:rPr lang="en-US" sz="4800" b="1" dirty="0" smtClean="0">
                <a:solidFill>
                  <a:srgbClr val="7030A0"/>
                </a:solidFill>
              </a:rPr>
              <a:t>Write an article what problem we feel by environment pollution in own your </a:t>
            </a:r>
            <a:r>
              <a:rPr lang="en-US" sz="4400" b="1" dirty="0" smtClean="0">
                <a:solidFill>
                  <a:srgbClr val="7030A0"/>
                </a:solidFill>
              </a:rPr>
              <a:t>language.</a:t>
            </a:r>
            <a:endParaRPr lang="en-US" sz="4400" b="1" dirty="0">
              <a:solidFill>
                <a:srgbClr val="7030A0"/>
              </a:solidFill>
            </a:endParaRPr>
          </a:p>
        </p:txBody>
      </p:sp>
    </p:spTree>
    <p:extLst>
      <p:ext uri="{BB962C8B-B14F-4D97-AF65-F5344CB8AC3E}">
        <p14:creationId xmlns:p14="http://schemas.microsoft.com/office/powerpoint/2010/main" val="7455860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3613" y="76200"/>
            <a:ext cx="7772400" cy="1470025"/>
          </a:xfrm>
        </p:spPr>
        <p:txBody>
          <a:bodyPr>
            <a:noAutofit/>
          </a:bodyPr>
          <a:lstStyle/>
          <a:p>
            <a:r>
              <a:rPr lang="en-US" sz="9600" dirty="0" smtClean="0">
                <a:solidFill>
                  <a:srgbClr val="002060"/>
                </a:solidFill>
                <a:latin typeface="Blackadder ITC" pitchFamily="82" charset="0"/>
              </a:rPr>
              <a:t>Thank you</a:t>
            </a:r>
            <a:endParaRPr lang="en-US" sz="9600" dirty="0">
              <a:solidFill>
                <a:srgbClr val="002060"/>
              </a:solidFill>
              <a:latin typeface="Blackadder ITC" pitchFamily="82" charset="0"/>
            </a:endParaRPr>
          </a:p>
        </p:txBody>
      </p:sp>
      <p:sp>
        <p:nvSpPr>
          <p:cNvPr id="3" name="Subtitle 2"/>
          <p:cNvSpPr>
            <a:spLocks noGrp="1"/>
          </p:cNvSpPr>
          <p:nvPr>
            <p:ph type="subTitle" idx="1"/>
          </p:nvPr>
        </p:nvSpPr>
        <p:spPr>
          <a:xfrm>
            <a:off x="990600" y="1828800"/>
            <a:ext cx="7162800" cy="4724400"/>
          </a:xfrm>
        </p:spPr>
        <p:txBody>
          <a:bodyPr/>
          <a:lstStyle/>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613" y="1219200"/>
            <a:ext cx="7620787" cy="5486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993" y="1219200"/>
            <a:ext cx="7960659" cy="5486400"/>
          </a:xfrm>
          <a:prstGeom prst="rect">
            <a:avLst/>
          </a:prstGeom>
        </p:spPr>
      </p:pic>
    </p:spTree>
    <p:extLst>
      <p:ext uri="{BB962C8B-B14F-4D97-AF65-F5344CB8AC3E}">
        <p14:creationId xmlns:p14="http://schemas.microsoft.com/office/powerpoint/2010/main" val="37508297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TotalTime>
  <Words>427</Words>
  <Application>Microsoft Office PowerPoint</Application>
  <PresentationFormat>On-screen Show (4:3)</PresentationFormat>
  <Paragraphs>73</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Good morning</vt:lpstr>
      <vt:lpstr>Introducing</vt:lpstr>
      <vt:lpstr>Lesson introducing</vt:lpstr>
      <vt:lpstr>PowerPoint Presentation</vt:lpstr>
      <vt:lpstr>Topic</vt:lpstr>
      <vt:lpstr>Learning outcomes</vt:lpstr>
      <vt:lpstr>PowerPoint Presentation</vt:lpstr>
      <vt:lpstr>Vocabulary </vt:lpstr>
      <vt:lpstr>Reading</vt:lpstr>
      <vt:lpstr>Water pollution</vt:lpstr>
      <vt:lpstr>PowerPoint Presentation</vt:lpstr>
      <vt:lpstr>PowerPoint Presentation</vt:lpstr>
      <vt:lpstr>PowerPoint Presentation</vt:lpstr>
      <vt:lpstr>PowerPoint Presentation</vt:lpstr>
      <vt:lpstr>answer</vt:lpstr>
      <vt:lpstr>Home work</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morning</dc:title>
  <dc:creator>TSS</dc:creator>
  <cp:lastModifiedBy>TSS</cp:lastModifiedBy>
  <cp:revision>72</cp:revision>
  <dcterms:created xsi:type="dcterms:W3CDTF">2006-08-16T00:00:00Z</dcterms:created>
  <dcterms:modified xsi:type="dcterms:W3CDTF">2014-01-22T03:17:52Z</dcterms:modified>
</cp:coreProperties>
</file>